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91" r:id="rId4"/>
    <p:sldId id="290" r:id="rId5"/>
    <p:sldId id="286" r:id="rId6"/>
    <p:sldId id="259" r:id="rId7"/>
    <p:sldId id="260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87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92" r:id="rId24"/>
    <p:sldId id="283" r:id="rId25"/>
    <p:sldId id="284" r:id="rId26"/>
    <p:sldId id="293" r:id="rId27"/>
    <p:sldId id="285" r:id="rId28"/>
    <p:sldId id="288" r:id="rId29"/>
    <p:sldId id="289" r:id="rId30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BACD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91" d="100"/>
          <a:sy n="91" d="100"/>
        </p:scale>
        <p:origin x="-18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D’une</a:t>
            </a:r>
            <a:r>
              <a:rPr lang="en-GB" sz="4000" dirty="0" smtClean="0"/>
              <a:t> </a:t>
            </a:r>
            <a:r>
              <a:rPr lang="en-GB" sz="4000" dirty="0" err="1" smtClean="0"/>
              <a:t>connectivité</a:t>
            </a:r>
            <a:r>
              <a:rPr lang="en-GB" sz="4000" dirty="0" smtClean="0"/>
              <a:t> locale à </a:t>
            </a:r>
            <a:r>
              <a:rPr lang="en-GB" sz="4000" dirty="0" err="1" smtClean="0"/>
              <a:t>l’Internet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Stage </a:t>
            </a:r>
            <a:r>
              <a:rPr lang="en-US" sz="2000" i="1" dirty="0" err="1" smtClean="0"/>
              <a:t>d’ingénieur</a:t>
            </a:r>
            <a:r>
              <a:rPr lang="en-US" sz="2000" i="1" dirty="0" smtClean="0"/>
              <a:t>:</a:t>
            </a:r>
          </a:p>
          <a:p>
            <a:r>
              <a:rPr lang="en-US" sz="2000" i="1" dirty="0" smtClean="0"/>
              <a:t>09/02/2012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517" y="1093076"/>
            <a:ext cx="5554359" cy="2879833"/>
            <a:chOff x="986710" y="1187669"/>
            <a:chExt cx="6705665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00180" y="1639613"/>
              <a:ext cx="1918785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Server </a:t>
              </a:r>
              <a:r>
                <a:rPr lang="en-US" sz="1200" dirty="0" err="1" smtClean="0"/>
                <a:t>WebSocket</a:t>
              </a:r>
              <a:endParaRPr lang="en-US" sz="1200" dirty="0" smtClean="0"/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710" y="3510454"/>
              <a:ext cx="1490548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+ </a:t>
              </a:r>
            </a:p>
            <a:p>
              <a:r>
                <a:rPr lang="en-US" sz="1200" dirty="0" err="1" smtClean="0"/>
                <a:t>Capteur</a:t>
              </a:r>
              <a:endParaRPr lang="en-US" sz="1200" dirty="0" smtClean="0"/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599792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563006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Les </a:t>
            </a:r>
            <a:r>
              <a:rPr lang="en-US" sz="1800" b="0" kern="0" dirty="0" err="1" smtClean="0">
                <a:latin typeface="+mn-lt"/>
                <a:ea typeface="+mn-ea"/>
              </a:rPr>
              <a:t>navigateurs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reçoivent</a:t>
            </a:r>
            <a:r>
              <a:rPr lang="en-US" sz="1800" b="0" kern="0" dirty="0" smtClean="0">
                <a:latin typeface="+mn-lt"/>
                <a:ea typeface="+mn-ea"/>
              </a:rPr>
              <a:t> les </a:t>
            </a:r>
            <a:r>
              <a:rPr lang="en-US" sz="1800" b="0" kern="0" dirty="0" err="1" smtClean="0">
                <a:latin typeface="+mn-lt"/>
                <a:ea typeface="+mn-ea"/>
              </a:rPr>
              <a:t>données</a:t>
            </a:r>
            <a:r>
              <a:rPr lang="en-US" sz="1800" b="0" kern="0" dirty="0" smtClean="0">
                <a:latin typeface="+mn-lt"/>
                <a:ea typeface="+mn-ea"/>
              </a:rPr>
              <a:t> des </a:t>
            </a:r>
            <a:r>
              <a:rPr lang="en-US" sz="1800" b="0" kern="0" dirty="0" err="1" smtClean="0">
                <a:latin typeface="+mn-lt"/>
                <a:ea typeface="+mn-ea"/>
              </a:rPr>
              <a:t>capteurs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lang="en-US" sz="1800" b="0" kern="0" dirty="0" smtClean="0">
                <a:latin typeface="+mn-lt"/>
                <a:ea typeface="+mn-ea"/>
              </a:rPr>
              <a:t>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envoient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 server les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valeurs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capteurs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Le server </a:t>
            </a:r>
            <a:r>
              <a:rPr lang="en-US" sz="1800" b="0" kern="0" dirty="0" err="1" smtClean="0">
                <a:latin typeface="+mn-lt"/>
                <a:ea typeface="+mn-ea"/>
              </a:rPr>
              <a:t>broadcaste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tous</a:t>
            </a:r>
            <a:r>
              <a:rPr lang="en-US" sz="1800" b="0" kern="0" dirty="0" smtClean="0">
                <a:latin typeface="+mn-lt"/>
                <a:ea typeface="+mn-ea"/>
              </a:rPr>
              <a:t> les messages </a:t>
            </a:r>
            <a:r>
              <a:rPr lang="en-US" sz="1800" b="0" kern="0" dirty="0" err="1" smtClean="0">
                <a:latin typeface="+mn-lt"/>
                <a:ea typeface="+mn-ea"/>
              </a:rPr>
              <a:t>reçus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smtClean="0"/>
              <a:t>Server </a:t>
            </a:r>
            <a:r>
              <a:rPr lang="en-US" dirty="0" err="1" smtClean="0"/>
              <a:t>WebSocket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webserver</a:t>
            </a:r>
            <a:r>
              <a:rPr lang="en-US" dirty="0" smtClean="0"/>
              <a:t> Tornado</a:t>
            </a:r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Un client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un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Au </a:t>
            </a:r>
            <a:r>
              <a:rPr lang="en-US" dirty="0" err="1" smtClean="0"/>
              <a:t>sein</a:t>
            </a:r>
            <a:r>
              <a:rPr lang="en-US" dirty="0" smtClean="0"/>
              <a:t> d’un </a:t>
            </a:r>
            <a:r>
              <a:rPr lang="en-US" dirty="0" err="1" smtClean="0"/>
              <a:t>même</a:t>
            </a:r>
            <a:r>
              <a:rPr lang="en-US" dirty="0" smtClean="0"/>
              <a:t> channel, des messages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échangés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un “</a:t>
            </a:r>
            <a:r>
              <a:rPr lang="en-US" b="1" dirty="0" smtClean="0"/>
              <a:t>mode de </a:t>
            </a:r>
            <a:r>
              <a:rPr lang="en-US" b="1" dirty="0" err="1" smtClean="0"/>
              <a:t>connexion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Cartes</a:t>
            </a:r>
            <a:r>
              <a:rPr lang="en-US" dirty="0" smtClean="0"/>
              <a:t> à base de </a:t>
            </a:r>
            <a:r>
              <a:rPr lang="en-US" dirty="0" err="1" smtClean="0"/>
              <a:t>mbed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1489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à Internet: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Module </a:t>
            </a: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de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Pile TCP/IP </a:t>
            </a:r>
            <a:r>
              <a:rPr lang="en-US" sz="1800" b="0" kern="0" dirty="0" err="1" smtClean="0">
                <a:latin typeface="+mn-lt"/>
                <a:ea typeface="+mn-ea"/>
              </a:rPr>
              <a:t>integrée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avec 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un port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Bibliothèque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Connexion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au server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WebSocket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 descr="C:\Users\samux\Desktop\ARM-internship-report\presentation_fr\acc_board_compon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8442" y="1246079"/>
            <a:ext cx="3130496" cy="2878164"/>
          </a:xfrm>
          <a:prstGeom prst="rect">
            <a:avLst/>
          </a:prstGeom>
          <a:noFill/>
        </p:spPr>
      </p:pic>
      <p:pic>
        <p:nvPicPr>
          <p:cNvPr id="1027" name="Picture 3" descr="C:\Users\samux\Desktop\ARM-internship-report\presentation_fr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8395" y="1469163"/>
            <a:ext cx="3147932" cy="236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IoD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5373" y="2664185"/>
            <a:ext cx="4992291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 des pages web: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Ouverture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d’une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avec le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Écoute</a:t>
            </a:r>
            <a:r>
              <a:rPr lang="en-US" sz="1800" b="0" kern="0" dirty="0" smtClean="0">
                <a:latin typeface="+mn-lt"/>
                <a:ea typeface="+mn-ea"/>
              </a:rPr>
              <a:t> de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Mise</a:t>
            </a:r>
            <a:r>
              <a:rPr lang="en-US" sz="1800" b="0" kern="0" dirty="0" smtClean="0">
                <a:latin typeface="+mn-lt"/>
                <a:ea typeface="+mn-ea"/>
              </a:rPr>
              <a:t> à jour des </a:t>
            </a:r>
            <a:r>
              <a:rPr lang="en-US" sz="1800" b="0" kern="0" dirty="0" err="1" smtClean="0">
                <a:latin typeface="+mn-lt"/>
                <a:ea typeface="+mn-ea"/>
              </a:rPr>
              <a:t>graphes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selon</a:t>
            </a:r>
            <a:r>
              <a:rPr lang="en-US" sz="1800" b="0" kern="0" dirty="0" smtClean="0">
                <a:latin typeface="+mn-lt"/>
                <a:ea typeface="+mn-ea"/>
              </a:rPr>
              <a:t> le message </a:t>
            </a:r>
            <a:r>
              <a:rPr lang="en-US" sz="1800" b="0" kern="0" dirty="0" err="1" smtClean="0">
                <a:latin typeface="+mn-lt"/>
                <a:ea typeface="+mn-ea"/>
              </a:rPr>
              <a:t>reçu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202" y="1178359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Tableau de </a:t>
            </a:r>
            <a:r>
              <a:rPr lang="en-US" dirty="0" err="1" smtClean="0">
                <a:solidFill>
                  <a:schemeClr val="tx1"/>
                </a:solidFill>
              </a:rPr>
              <a:t>bord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USB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538889" y="1269707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68300" y="3234506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Topologie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Un </a:t>
            </a:r>
            <a:r>
              <a:rPr lang="en-US" sz="2400" b="0" kern="0" dirty="0" err="1" smtClean="0">
                <a:latin typeface="+mn-lt"/>
                <a:ea typeface="+mn-ea"/>
              </a:rPr>
              <a:t>hôte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err="1" smtClean="0">
                <a:latin typeface="+mn-lt"/>
                <a:ea typeface="+mn-ea"/>
              </a:rPr>
              <a:t>Plusieurs</a:t>
            </a:r>
            <a:r>
              <a:rPr lang="en-US" sz="2400" b="0" kern="0" dirty="0" smtClean="0">
                <a:latin typeface="+mn-lt"/>
                <a:ea typeface="+mn-ea"/>
              </a:rPr>
              <a:t> </a:t>
            </a:r>
            <a:r>
              <a:rPr lang="en-US" sz="2400" b="0" kern="0" dirty="0" err="1" smtClean="0">
                <a:latin typeface="+mn-lt"/>
                <a:ea typeface="+mn-ea"/>
              </a:rPr>
              <a:t>périphériques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Bus </a:t>
            </a:r>
            <a:r>
              <a:rPr lang="en-US" sz="2400" b="0" kern="0" dirty="0" err="1" smtClean="0">
                <a:latin typeface="+mn-lt"/>
                <a:ea typeface="+mn-ea"/>
              </a:rPr>
              <a:t>étoilé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836" y="3121573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489896"/>
          </a:xfrm>
        </p:spPr>
        <p:txBody>
          <a:bodyPr/>
          <a:lstStyle/>
          <a:p>
            <a:r>
              <a:rPr lang="en-US" dirty="0" err="1" smtClean="0"/>
              <a:t>Transferts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Entre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de </a:t>
            </a:r>
            <a:r>
              <a:rPr lang="en-US" dirty="0" err="1" smtClean="0"/>
              <a:t>transferts</a:t>
            </a:r>
            <a:r>
              <a:rPr lang="en-US" dirty="0" smtClean="0"/>
              <a:t> </a:t>
            </a:r>
            <a:r>
              <a:rPr lang="en-US" dirty="0" err="1" smtClean="0"/>
              <a:t>adaptés</a:t>
            </a:r>
            <a:r>
              <a:rPr lang="en-US" dirty="0" smtClean="0"/>
              <a:t>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pic>
        <p:nvPicPr>
          <p:cNvPr id="2050" name="Picture 2" descr="C:\Users\samux\Desktop\ARM-internship-report\presentation_fr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64" y="2238704"/>
            <a:ext cx="7572451" cy="3797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b="1" dirty="0" err="1" smtClean="0"/>
              <a:t>Énumeration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L’hôte</a:t>
            </a:r>
            <a:r>
              <a:rPr lang="en-US" dirty="0" smtClean="0"/>
              <a:t>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unique au </a:t>
            </a:r>
            <a:r>
              <a:rPr lang="en-US" dirty="0" err="1" smtClean="0"/>
              <a:t>périphérique</a:t>
            </a:r>
            <a:endParaRPr lang="en-US" dirty="0" smtClean="0"/>
          </a:p>
          <a:p>
            <a:pPr lvl="1"/>
            <a:r>
              <a:rPr lang="en-US" dirty="0" smtClean="0"/>
              <a:t>Identification du </a:t>
            </a:r>
            <a:r>
              <a:rPr lang="en-US" dirty="0" err="1" smtClean="0"/>
              <a:t>périphérique</a:t>
            </a:r>
            <a:r>
              <a:rPr lang="en-US" dirty="0" smtClean="0"/>
              <a:t> </a:t>
            </a:r>
            <a:r>
              <a:rPr lang="en-US" dirty="0" err="1" smtClean="0"/>
              <a:t>auprès</a:t>
            </a:r>
            <a:r>
              <a:rPr lang="en-US" dirty="0" smtClean="0"/>
              <a:t> de </a:t>
            </a:r>
            <a:r>
              <a:rPr lang="en-US" dirty="0" err="1" smtClean="0"/>
              <a:t>l’hôte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des “</a:t>
            </a:r>
            <a:r>
              <a:rPr lang="en-US" b="1" dirty="0" err="1" smtClean="0"/>
              <a:t>descripteurs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384" y="2816773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architecture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3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4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5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11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3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4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8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9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4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20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21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74"/>
              <p:cNvCxnSpPr>
                <a:cxnSpLocks noChangeShapeType="1"/>
                <a:stCxn id="39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77"/>
              <p:cNvCxnSpPr>
                <a:cxnSpLocks noChangeShapeType="1"/>
                <a:stCxn id="37" idx="0"/>
                <a:endCxn id="49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8" name="Straight Arrow Connector 80"/>
              <p:cNvCxnSpPr>
                <a:cxnSpLocks noChangeShapeType="1"/>
                <a:stCxn id="35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9" name="Straight Arrow Connector 82"/>
              <p:cNvCxnSpPr>
                <a:cxnSpLocks noChangeShapeType="1"/>
                <a:stCxn id="33" idx="0"/>
                <a:endCxn id="47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" name="Straight Arrow Connector 84"/>
              <p:cNvCxnSpPr>
                <a:cxnSpLocks noChangeShapeType="1"/>
                <a:stCxn id="31" idx="0"/>
                <a:endCxn id="41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8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et </a:t>
            </a: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nouveau standard d’HTML5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Pile USB Device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Introduction à </a:t>
            </a:r>
            <a:r>
              <a:rPr lang="en-US" dirty="0" err="1" smtClean="0"/>
              <a:t>l’USB</a:t>
            </a:r>
            <a:endParaRPr lang="en-US" dirty="0" smtClean="0"/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HID 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USBDevice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Pas de </a:t>
            </a:r>
            <a:r>
              <a:rPr lang="en-US" dirty="0" err="1" smtClean="0"/>
              <a:t>différence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mbeds</a:t>
            </a:r>
            <a:endParaRPr lang="en-US" dirty="0" smtClean="0"/>
          </a:p>
          <a:p>
            <a:pPr lvl="1"/>
            <a:r>
              <a:rPr lang="en-US" dirty="0" err="1" smtClean="0"/>
              <a:t>Énumération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3074" name="Picture 2" descr="C:\Users\samux\Desktop\ARM-internship-report\presentation_fr\setup_pack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206" y="2432720"/>
            <a:ext cx="8765628" cy="3432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err="1" smtClean="0"/>
              <a:t>Exemples</a:t>
            </a:r>
            <a:r>
              <a:rPr lang="en-US" dirty="0" smtClean="0"/>
              <a:t>: </a:t>
            </a:r>
            <a:r>
              <a:rPr lang="en-US" dirty="0" err="1" smtClean="0"/>
              <a:t>souris</a:t>
            </a:r>
            <a:r>
              <a:rPr lang="en-US" dirty="0" smtClean="0"/>
              <a:t>, clavier, joystick</a:t>
            </a:r>
          </a:p>
          <a:p>
            <a:pPr lvl="1"/>
            <a:r>
              <a:rPr lang="en-US" dirty="0" smtClean="0"/>
              <a:t>Solution pour </a:t>
            </a:r>
            <a:r>
              <a:rPr lang="en-US" dirty="0" err="1" smtClean="0"/>
              <a:t>échanger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brutes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pilote</a:t>
            </a:r>
            <a:r>
              <a:rPr lang="en-US" dirty="0" smtClean="0"/>
              <a:t> HID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OS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Transfert</a:t>
            </a:r>
            <a:r>
              <a:rPr lang="en-US" dirty="0" smtClean="0"/>
              <a:t> </a:t>
            </a:r>
            <a:r>
              <a:rPr lang="en-US" dirty="0" err="1" smtClean="0"/>
              <a:t>d’interruption</a:t>
            </a:r>
            <a:r>
              <a:rPr lang="en-US" dirty="0" smtClean="0"/>
              <a:t> pour </a:t>
            </a:r>
            <a:r>
              <a:rPr lang="en-US" dirty="0" err="1" smtClean="0"/>
              <a:t>envoyer</a:t>
            </a:r>
            <a:r>
              <a:rPr lang="en-US" dirty="0" smtClean="0"/>
              <a:t> et </a:t>
            </a:r>
            <a:r>
              <a:rPr lang="en-US" dirty="0" err="1" smtClean="0"/>
              <a:t>recevoir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2"/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contenues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“</a:t>
            </a:r>
            <a:r>
              <a:rPr lang="en-US" b="1" dirty="0" smtClean="0"/>
              <a:t>report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descripteur</a:t>
            </a:r>
            <a:r>
              <a:rPr lang="en-US" dirty="0" smtClean="0"/>
              <a:t> de </a:t>
            </a:r>
            <a:r>
              <a:rPr lang="en-US" b="1" dirty="0" smtClean="0"/>
              <a:t>report </a:t>
            </a:r>
            <a:r>
              <a:rPr lang="en-US" dirty="0" err="1" smtClean="0"/>
              <a:t>définit</a:t>
            </a:r>
            <a:r>
              <a:rPr lang="en-US" dirty="0" smtClean="0"/>
              <a:t> le format et la </a:t>
            </a:r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échangées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554208" cy="522944"/>
          </a:xfrm>
        </p:spPr>
        <p:txBody>
          <a:bodyPr/>
          <a:lstStyle/>
          <a:p>
            <a:r>
              <a:rPr lang="en-US" dirty="0" err="1" smtClean="0"/>
              <a:t>Descripteur</a:t>
            </a:r>
            <a:r>
              <a:rPr lang="en-US" dirty="0" smtClean="0"/>
              <a:t> de report </a:t>
            </a:r>
            <a:r>
              <a:rPr lang="en-US" dirty="0" err="1" smtClean="0"/>
              <a:t>inclut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8bits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 </a:t>
            </a:r>
            <a:r>
              <a:rPr lang="en-US" dirty="0" err="1" smtClean="0"/>
              <a:t>échangés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68363" y="3112159"/>
            <a:ext cx="6372225" cy="3143250"/>
            <a:chOff x="1468363" y="2985154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63" y="2985154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75219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47740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9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826608" y="511597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Générique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We declare a USBHID device.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Packets of 8 bytes can be </a:t>
            </a:r>
            <a:r>
              <a:rPr lang="en-US" b="0" dirty="0" err="1" smtClean="0">
                <a:solidFill>
                  <a:srgbClr val="35BB58"/>
                </a:solidFill>
              </a:rPr>
              <a:t>echanged</a:t>
            </a:r>
            <a:r>
              <a:rPr lang="en-US" b="0" dirty="0" smtClean="0">
                <a:solidFill>
                  <a:srgbClr val="35BB58"/>
                </a:solidFill>
              </a:rPr>
              <a:t>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between the host and the </a:t>
            </a:r>
            <a:r>
              <a:rPr lang="en-US" b="0" dirty="0" err="1" smtClean="0">
                <a:solidFill>
                  <a:srgbClr val="35BB58"/>
                </a:solidFill>
              </a:rPr>
              <a:t>mbed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//This report will contain data to be sent</a:t>
            </a: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//Fill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//Send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106153"/>
            <a:ext cx="8775700" cy="1700103"/>
          </a:xfrm>
        </p:spPr>
        <p:txBody>
          <a:bodyPr/>
          <a:lstStyle/>
          <a:p>
            <a:r>
              <a:rPr lang="en-US" dirty="0" err="1" smtClean="0"/>
              <a:t>Échange</a:t>
            </a:r>
            <a:r>
              <a:rPr lang="en-US" dirty="0" smtClean="0"/>
              <a:t> de packets audio (PCM 16 bits </a:t>
            </a:r>
            <a:r>
              <a:rPr lang="en-US" dirty="0" err="1" smtClean="0"/>
              <a:t>signés</a:t>
            </a:r>
            <a:r>
              <a:rPr lang="en-US" dirty="0" smtClean="0"/>
              <a:t>)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1"/>
            <a:r>
              <a:rPr lang="fr-FR" dirty="0" smtClean="0"/>
              <a:t>transferts isochrone</a:t>
            </a:r>
            <a:endParaRPr lang="en-US" dirty="0"/>
          </a:p>
        </p:txBody>
      </p:sp>
      <p:pic>
        <p:nvPicPr>
          <p:cNvPr id="4098" name="Picture 2" descr="C:\Users\samux\Desktop\ARM-internship-report\presentation_fr\audio_arch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04" y="2594102"/>
            <a:ext cx="8542637" cy="3501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err="1" smtClean="0"/>
              <a:t>Traîtement</a:t>
            </a:r>
            <a:r>
              <a:rPr lang="en-US" dirty="0" smtClean="0"/>
              <a:t> des packets audio:</a:t>
            </a:r>
          </a:p>
          <a:p>
            <a:pPr lvl="1"/>
            <a:r>
              <a:rPr lang="en-US" dirty="0" smtClean="0"/>
              <a:t>Durant le </a:t>
            </a:r>
            <a:r>
              <a:rPr lang="en-US" b="1" dirty="0" smtClean="0"/>
              <a:t>Start of Frame</a:t>
            </a:r>
            <a:r>
              <a:rPr lang="en-US" dirty="0" smtClean="0"/>
              <a:t> </a:t>
            </a:r>
            <a:r>
              <a:rPr lang="en-US" dirty="0" err="1" smtClean="0"/>
              <a:t>évènement</a:t>
            </a:r>
            <a:r>
              <a:rPr lang="en-US" dirty="0" smtClean="0"/>
              <a:t> </a:t>
            </a:r>
            <a:r>
              <a:rPr lang="en-US" dirty="0" err="1" smtClean="0"/>
              <a:t>généré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endParaRPr lang="en-US" dirty="0" smtClean="0"/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packets: variable </a:t>
            </a:r>
            <a:r>
              <a:rPr lang="en-US" dirty="0" err="1" smtClean="0"/>
              <a:t>selon</a:t>
            </a:r>
            <a:r>
              <a:rPr lang="en-US" dirty="0" smtClean="0"/>
              <a:t> la </a:t>
            </a:r>
            <a:r>
              <a:rPr lang="en-US" dirty="0" err="1" smtClean="0"/>
              <a:t>fréquence</a:t>
            </a:r>
            <a:r>
              <a:rPr lang="en-US" dirty="0" smtClean="0"/>
              <a:t> et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canaux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85030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TAILLE PACKET AUDIO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71098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75360"/>
            <a:ext cx="6156960" cy="5447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frequency: 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channels: 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NB_CHA_IN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NB_CHA_OUT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read and write an audio packet on the same frame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swap buffers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022" y="2503113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9786" y="2570225"/>
            <a:ext cx="5124014" cy="3215715"/>
          </a:xfrm>
          <a:prstGeom prst="rect">
            <a:avLst/>
          </a:prstGeom>
          <a:noFill/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311220"/>
          </a:xfrm>
        </p:spPr>
        <p:txBody>
          <a:bodyPr/>
          <a:lstStyle/>
          <a:p>
            <a:r>
              <a:rPr lang="en-US" dirty="0" smtClean="0"/>
              <a:t>Tests de la </a:t>
            </a:r>
            <a:r>
              <a:rPr lang="en-US" dirty="0" err="1" smtClean="0"/>
              <a:t>classe</a:t>
            </a:r>
            <a:r>
              <a:rPr lang="en-US" dirty="0" smtClean="0"/>
              <a:t> USB Audio:</a:t>
            </a:r>
          </a:p>
          <a:p>
            <a:pPr lvl="1"/>
            <a:r>
              <a:rPr lang="en-US" dirty="0" smtClean="0"/>
              <a:t>I2S/I2C DAC pour la </a:t>
            </a:r>
            <a:r>
              <a:rPr lang="en-US" dirty="0" err="1" smtClean="0"/>
              <a:t>réception</a:t>
            </a:r>
            <a:r>
              <a:rPr lang="en-US" dirty="0" smtClean="0"/>
              <a:t> de packets audio</a:t>
            </a:r>
          </a:p>
          <a:p>
            <a:pPr lvl="1"/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la capture de packets audio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Introduction d’un nouveau standard d’HTML5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embarqués</a:t>
            </a:r>
            <a:endParaRPr lang="en-US" dirty="0" smtClean="0"/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Internet:</a:t>
            </a:r>
          </a:p>
          <a:p>
            <a:pPr lvl="2"/>
            <a:r>
              <a:rPr lang="en-US" dirty="0" smtClean="0"/>
              <a:t>Premiers prototypes</a:t>
            </a:r>
          </a:p>
          <a:p>
            <a:pPr lvl="2"/>
            <a:r>
              <a:rPr lang="en-US" dirty="0" err="1" smtClean="0"/>
              <a:t>Démontre</a:t>
            </a:r>
            <a:r>
              <a:rPr lang="en-US" dirty="0" smtClean="0"/>
              <a:t> le </a:t>
            </a:r>
            <a:r>
              <a:rPr lang="en-US" dirty="0" err="1" smtClean="0"/>
              <a:t>potentiel</a:t>
            </a:r>
            <a:r>
              <a:rPr lang="en-US" dirty="0" smtClean="0"/>
              <a:t> de </a:t>
            </a:r>
            <a:r>
              <a:rPr lang="en-US" dirty="0" err="1" smtClean="0"/>
              <a:t>l’IdO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mbed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en </a:t>
            </a:r>
            <a:r>
              <a:rPr lang="en-US" dirty="0" err="1" smtClean="0"/>
              <a:t>tant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périphérique</a:t>
            </a:r>
            <a:r>
              <a:rPr lang="en-US" dirty="0" smtClean="0"/>
              <a:t> USB:</a:t>
            </a:r>
          </a:p>
          <a:p>
            <a:pPr lvl="1"/>
            <a:r>
              <a:rPr lang="en-US" dirty="0" smtClean="0"/>
              <a:t>HID: </a:t>
            </a:r>
            <a:r>
              <a:rPr lang="en-US" dirty="0" err="1" smtClean="0"/>
              <a:t>generique</a:t>
            </a:r>
            <a:r>
              <a:rPr lang="en-US" dirty="0" smtClean="0"/>
              <a:t> HID, </a:t>
            </a:r>
            <a:r>
              <a:rPr lang="en-US" dirty="0" err="1" smtClean="0"/>
              <a:t>souris</a:t>
            </a:r>
            <a:r>
              <a:rPr lang="en-US" dirty="0" smtClean="0"/>
              <a:t>, clavier</a:t>
            </a:r>
          </a:p>
          <a:p>
            <a:pPr lvl="1"/>
            <a:r>
              <a:rPr lang="en-US" dirty="0" smtClean="0"/>
              <a:t>Port </a:t>
            </a:r>
            <a:r>
              <a:rPr lang="en-US" dirty="0" err="1" smtClean="0"/>
              <a:t>série</a:t>
            </a:r>
            <a:r>
              <a:rPr lang="en-US" dirty="0" smtClean="0"/>
              <a:t> </a:t>
            </a:r>
            <a:r>
              <a:rPr lang="en-US" dirty="0" err="1" smtClean="0"/>
              <a:t>virtuel</a:t>
            </a:r>
            <a:endParaRPr lang="en-US" dirty="0" smtClean="0"/>
          </a:p>
          <a:p>
            <a:pPr lvl="1"/>
            <a:r>
              <a:rPr lang="en-US" dirty="0" smtClean="0"/>
              <a:t>Mass Storage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Merci de </a:t>
            </a:r>
            <a:r>
              <a:rPr lang="en-US" dirty="0" err="1" smtClean="0"/>
              <a:t>votre</a:t>
            </a:r>
            <a:r>
              <a:rPr lang="en-US" dirty="0" smtClean="0"/>
              <a:t>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 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727794"/>
            <a:ext cx="8775700" cy="3213594"/>
          </a:xfrm>
        </p:spPr>
        <p:txBody>
          <a:bodyPr/>
          <a:lstStyle/>
          <a:p>
            <a:r>
              <a:rPr lang="en-US" dirty="0" err="1" smtClean="0"/>
              <a:t>Multinationale</a:t>
            </a:r>
            <a:r>
              <a:rPr lang="en-US" dirty="0" smtClean="0"/>
              <a:t> </a:t>
            </a:r>
            <a:r>
              <a:rPr lang="en-US" dirty="0" err="1" smtClean="0"/>
              <a:t>britannique</a:t>
            </a:r>
            <a:r>
              <a:rPr lang="en-US" dirty="0" smtClean="0"/>
              <a:t> </a:t>
            </a:r>
            <a:r>
              <a:rPr lang="en-US" dirty="0" err="1" smtClean="0"/>
              <a:t>spécialisée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 de </a:t>
            </a:r>
            <a:r>
              <a:rPr lang="en-US" dirty="0" err="1" smtClean="0"/>
              <a:t>processeurs</a:t>
            </a:r>
            <a:r>
              <a:rPr lang="en-US" dirty="0" smtClean="0"/>
              <a:t> RISC:</a:t>
            </a:r>
          </a:p>
          <a:p>
            <a:pPr lvl="1"/>
            <a:r>
              <a:rPr lang="en-US" dirty="0" err="1" smtClean="0"/>
              <a:t>Fondée</a:t>
            </a:r>
            <a:r>
              <a:rPr lang="en-US" dirty="0" smtClean="0"/>
              <a:t> en </a:t>
            </a:r>
            <a:r>
              <a:rPr lang="en-US" dirty="0" err="1" smtClean="0"/>
              <a:t>novembre</a:t>
            </a:r>
            <a:r>
              <a:rPr lang="en-US" dirty="0" smtClean="0"/>
              <a:t> 1990 à la suite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coentreprise</a:t>
            </a:r>
            <a:r>
              <a:rPr lang="en-US" dirty="0" smtClean="0"/>
              <a:t> </a:t>
            </a:r>
            <a:r>
              <a:rPr lang="en-US" dirty="0" smtClean="0"/>
              <a:t>entre Acorn Computers, Apple Computer (Apple Inc.) and VLSI Technology (NXP semiconductor</a:t>
            </a:r>
            <a:r>
              <a:rPr lang="en-US" dirty="0" smtClean="0"/>
              <a:t>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économique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Conçoit</a:t>
            </a:r>
            <a:r>
              <a:rPr lang="en-US" dirty="0" smtClean="0"/>
              <a:t> et </a:t>
            </a:r>
            <a:r>
              <a:rPr lang="en-US" dirty="0" err="1" smtClean="0"/>
              <a:t>licencie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Divisée</a:t>
            </a:r>
            <a:r>
              <a:rPr lang="en-US" dirty="0" smtClean="0"/>
              <a:t> en 4 divisions:</a:t>
            </a:r>
          </a:p>
          <a:p>
            <a:pPr lvl="1"/>
            <a:r>
              <a:rPr lang="en-US" dirty="0" smtClean="0"/>
              <a:t>Processor Division (PD)</a:t>
            </a:r>
          </a:p>
          <a:p>
            <a:pPr lvl="1"/>
            <a:r>
              <a:rPr lang="en-US" dirty="0" smtClean="0"/>
              <a:t>Physical IP Division (PIPD)</a:t>
            </a:r>
          </a:p>
          <a:p>
            <a:pPr lvl="1"/>
            <a:r>
              <a:rPr lang="en-US" dirty="0" smtClean="0"/>
              <a:t>System Design Division (SDD)</a:t>
            </a:r>
          </a:p>
          <a:p>
            <a:pPr lvl="1"/>
            <a:r>
              <a:rPr lang="en-US" dirty="0" smtClean="0"/>
              <a:t>Media Processing Division (MPD)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9127" y="2473873"/>
            <a:ext cx="670363" cy="113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6270" y="2583081"/>
            <a:ext cx="1250074" cy="8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3352" y="3915214"/>
            <a:ext cx="1220648" cy="793421"/>
          </a:xfrm>
          <a:prstGeom prst="rect">
            <a:avLst/>
          </a:prstGeom>
          <a:noFill/>
        </p:spPr>
      </p:pic>
      <p:pic>
        <p:nvPicPr>
          <p:cNvPr id="1035" name="Picture 11" descr="Hard Dr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6326" y="3894192"/>
            <a:ext cx="1430855" cy="930056"/>
          </a:xfrm>
          <a:prstGeom prst="rect">
            <a:avLst/>
          </a:prstGeom>
          <a:noFill/>
        </p:spPr>
      </p:pic>
      <p:pic>
        <p:nvPicPr>
          <p:cNvPr id="1037" name="Picture 13" descr="Blu-ray and DV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7610" y="5269570"/>
            <a:ext cx="1266390" cy="595204"/>
          </a:xfrm>
          <a:prstGeom prst="rect">
            <a:avLst/>
          </a:prstGeom>
          <a:noFill/>
        </p:spPr>
      </p:pic>
      <p:pic>
        <p:nvPicPr>
          <p:cNvPr id="1039" name="Picture 15" descr="Digital TV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3106" y="4971503"/>
            <a:ext cx="1428750" cy="92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2924" y="1682201"/>
            <a:ext cx="3363801" cy="1820863"/>
            <a:chOff x="5002924" y="1682201"/>
            <a:chExt cx="3363801" cy="182086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16" y="2115"/>
                <a:ext cx="76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IDE en </a:t>
                </a:r>
                <a:r>
                  <a:rPr lang="en-GB" sz="1400" b="1" dirty="0" err="1" smtClean="0"/>
                  <a:t>ligne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97474" y="3987251"/>
            <a:ext cx="3818365" cy="1816100"/>
            <a:chOff x="397474" y="3987251"/>
            <a:chExt cx="3818365" cy="1816100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SDK en C++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039708" y="4020204"/>
            <a:ext cx="3570006" cy="1879985"/>
            <a:chOff x="5039708" y="4020204"/>
            <a:chExt cx="3570006" cy="18799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dirty="0" smtClean="0"/>
                <a:t>Website </a:t>
              </a:r>
              <a:r>
                <a:rPr lang="en-GB" dirty="0" err="1" smtClean="0"/>
                <a:t>Mbed</a:t>
              </a:r>
              <a:r>
                <a:rPr lang="en-GB" dirty="0" smtClean="0"/>
                <a:t>:</a:t>
              </a:r>
            </a:p>
            <a:p>
              <a:pPr algn="ctr"/>
              <a:r>
                <a:rPr lang="en-GB" sz="1400" b="1" dirty="0" err="1" smtClean="0"/>
                <a:t>communauté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62562" y="1822741"/>
            <a:ext cx="3741576" cy="1653335"/>
            <a:chOff x="462562" y="1822741"/>
            <a:chExt cx="3741576" cy="1653335"/>
          </a:xfrm>
        </p:grpSpPr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462562" y="2952201"/>
              <a:ext cx="2532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 err="1" smtClean="0"/>
                <a:t>Cartes</a:t>
              </a:r>
              <a:r>
                <a:rPr lang="en-GB" sz="1400" b="1" dirty="0" smtClean="0"/>
                <a:t> à base de Cortex-M3</a:t>
              </a:r>
            </a:p>
            <a:p>
              <a:pPr algn="ctr"/>
              <a:r>
                <a:rPr lang="en-GB" dirty="0" smtClean="0"/>
                <a:t>et Cortex-M0</a:t>
              </a:r>
              <a:endParaRPr lang="en-GB" sz="1400" b="1" dirty="0"/>
            </a:p>
          </p:txBody>
        </p:sp>
        <p:pic>
          <p:nvPicPr>
            <p:cNvPr id="1026" name="Picture 2" descr="C:\Users\samux\Desktop\ARM-internship-report\report\both_mbed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0512" y="1822741"/>
              <a:ext cx="2162563" cy="10405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3382688" y="3320501"/>
            <a:ext cx="2527302" cy="2219106"/>
            <a:chOff x="3382688" y="3320501"/>
            <a:chExt cx="2527302" cy="2219106"/>
          </a:xfrm>
        </p:grpSpPr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67724" y="3320501"/>
              <a:ext cx="1800225" cy="574675"/>
            </a:xfrm>
            <a:prstGeom prst="rect">
              <a:avLst/>
            </a:prstGeom>
            <a:noFill/>
          </p:spPr>
        </p:pic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382688" y="4955407"/>
              <a:ext cx="252730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Prototypage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</a:t>
              </a:r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rapide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pour</a:t>
              </a:r>
            </a:p>
            <a:p>
              <a:pPr algn="ctr"/>
              <a:r>
                <a:rPr lang="en-GB" sz="1600" dirty="0" err="1" smtClean="0">
                  <a:solidFill>
                    <a:srgbClr val="00AAFF"/>
                  </a:solidFill>
                  <a:latin typeface="Trebuchet MS" pitchFamily="34" charset="0"/>
                </a:rPr>
                <a:t>microcontrolleurs</a:t>
              </a:r>
              <a:endParaRPr lang="en-GB" sz="1600" b="1" dirty="0">
                <a:solidFill>
                  <a:srgbClr val="00AAFF"/>
                </a:solidFill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 (</a:t>
            </a:r>
            <a:r>
              <a:rPr lang="en-US" dirty="0" err="1" smtClean="0"/>
              <a:t>IdO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err="1" smtClean="0"/>
              <a:t>Étendre</a:t>
            </a:r>
            <a:r>
              <a:rPr lang="en-US" dirty="0" smtClean="0"/>
              <a:t> </a:t>
            </a:r>
            <a:r>
              <a:rPr lang="en-US" dirty="0" smtClean="0"/>
              <a:t>I</a:t>
            </a:r>
            <a:r>
              <a:rPr lang="en-US" dirty="0" smtClean="0"/>
              <a:t>nternet </a:t>
            </a:r>
            <a:r>
              <a:rPr lang="en-US" dirty="0" smtClean="0"/>
              <a:t>à des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des </a:t>
            </a:r>
            <a:r>
              <a:rPr lang="en-US" dirty="0" err="1" smtClean="0"/>
              <a:t>lieux</a:t>
            </a:r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d’objets</a:t>
            </a:r>
            <a:r>
              <a:rPr lang="en-US" dirty="0" smtClean="0"/>
              <a:t> </a:t>
            </a:r>
            <a:r>
              <a:rPr lang="en-US" dirty="0" err="1" smtClean="0"/>
              <a:t>conectés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15 milliards </a:t>
            </a:r>
            <a:r>
              <a:rPr lang="en-US" dirty="0" err="1" smtClean="0"/>
              <a:t>d’ici</a:t>
            </a:r>
            <a:r>
              <a:rPr lang="en-US" dirty="0" smtClean="0"/>
              <a:t> 2015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prédiction</a:t>
            </a:r>
            <a:r>
              <a:rPr lang="en-US" dirty="0" smtClean="0"/>
              <a:t> de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La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connexion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de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microcontrolleurs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à Internet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est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une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étape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importante</a:t>
              </a:r>
              <a:r>
                <a:rPr lang="en-US" sz="2000" b="0" kern="0" dirty="0" smtClean="0">
                  <a:latin typeface="+mn-lt"/>
                </a:rPr>
                <a:t> pour </a:t>
              </a:r>
              <a:r>
                <a:rPr lang="en-US" sz="2000" b="0" kern="0" dirty="0" err="1" smtClean="0">
                  <a:latin typeface="+mn-lt"/>
                </a:rPr>
                <a:t>l’IdO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Monuments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err="1" smtClean="0">
                  <a:latin typeface="+mn-lt"/>
                </a:rPr>
                <a:t>Réseaux</a:t>
              </a:r>
              <a:r>
                <a:rPr lang="en-US" sz="2000" b="0" kern="0" dirty="0" smtClean="0">
                  <a:latin typeface="+mn-lt"/>
                </a:rPr>
                <a:t> </a:t>
              </a:r>
              <a:r>
                <a:rPr lang="en-US" sz="2000" b="0" kern="0" dirty="0" err="1" smtClean="0">
                  <a:latin typeface="+mn-lt"/>
                </a:rPr>
                <a:t>électriques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630" y="947891"/>
            <a:ext cx="8775700" cy="1744509"/>
          </a:xfrm>
        </p:spPr>
        <p:txBody>
          <a:bodyPr/>
          <a:lstStyle/>
          <a:p>
            <a:r>
              <a:rPr lang="en-US" dirty="0" smtClean="0"/>
              <a:t>Nouveau standard d’HTML5 (RFC 6455):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err="1" smtClean="0"/>
              <a:t>bidirectionnelle</a:t>
            </a:r>
            <a:r>
              <a:rPr lang="en-US" dirty="0" smtClean="0"/>
              <a:t> </a:t>
            </a:r>
          </a:p>
          <a:p>
            <a:pPr lvl="1"/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travers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unique socket TCP</a:t>
            </a:r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standard et </a:t>
            </a:r>
            <a:r>
              <a:rPr lang="en-US" dirty="0" err="1" smtClean="0"/>
              <a:t>sécurisée</a:t>
            </a:r>
            <a:r>
              <a:rPr lang="en-US" dirty="0" smtClean="0"/>
              <a:t> (</a:t>
            </a:r>
            <a:r>
              <a:rPr lang="en-US" dirty="0" err="1" smtClean="0"/>
              <a:t>ws</a:t>
            </a:r>
            <a:r>
              <a:rPr lang="en-US" dirty="0" smtClean="0"/>
              <a:t>:// et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9465" y="0"/>
            <a:ext cx="2054535" cy="138846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28582" y="2852881"/>
            <a:ext cx="8775700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Pourquoi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l’introduction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WebSockets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Remplacer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existantes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techniques de polling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Besoin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d’une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réelle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communication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bidirectionnelle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sans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utiliser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plusieurs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connexions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HTTP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374901" y="4597015"/>
            <a:ext cx="4161367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l’overhead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Moins</a:t>
            </a:r>
            <a:r>
              <a:rPr lang="en-US" sz="2400" b="0" kern="0" dirty="0" smtClean="0">
                <a:latin typeface="+mn-lt"/>
                <a:ea typeface="+mn-ea"/>
              </a:rPr>
              <a:t> de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complexité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8639" y="2732697"/>
            <a:ext cx="321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HTTP </a:t>
            </a:r>
            <a:r>
              <a:rPr lang="en-US" dirty="0" err="1" smtClean="0"/>
              <a:t>envoyée</a:t>
            </a:r>
            <a:r>
              <a:rPr lang="en-US" dirty="0" smtClean="0"/>
              <a:t> par le client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831826" y="254876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Réponse</a:t>
            </a:r>
            <a:r>
              <a:rPr lang="en-US" dirty="0" smtClean="0"/>
              <a:t> du server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Format: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1471</TotalTime>
  <Words>1125</Words>
  <Application>Microsoft Office PowerPoint</Application>
  <PresentationFormat>Affichage à l'écran (4:3)</PresentationFormat>
  <Paragraphs>252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ARM_Public_2007_0409</vt:lpstr>
      <vt:lpstr>Mbed: D’une connectivité locale à l’Internet</vt:lpstr>
      <vt:lpstr>Outline</vt:lpstr>
      <vt:lpstr>ARM</vt:lpstr>
      <vt:lpstr>Mbed</vt:lpstr>
      <vt:lpstr>Internet Des Objets</vt:lpstr>
      <vt:lpstr>Internet des Objets (IdO)</vt:lpstr>
      <vt:lpstr>IdO: WebSockets</vt:lpstr>
      <vt:lpstr>IdO: WebSockets</vt:lpstr>
      <vt:lpstr>Connexion de capteurs à Internet</vt:lpstr>
      <vt:lpstr>IdO: connexion de capteurs à Internet</vt:lpstr>
      <vt:lpstr>IdO: connexion de capteurs à Internet</vt:lpstr>
      <vt:lpstr>IdO: connexion de capteurs à Internet</vt:lpstr>
      <vt:lpstr>IoD: connexion de capteurs à Internet</vt:lpstr>
      <vt:lpstr>IdO: connexion de capteurs à Internet</vt:lpstr>
      <vt:lpstr>Universal Serial Bus: USB Device</vt:lpstr>
      <vt:lpstr>USB Device: Overview</vt:lpstr>
      <vt:lpstr>USB Device: Introduction</vt:lpstr>
      <vt:lpstr>USB Device: Introduction</vt:lpstr>
      <vt:lpstr>USB Device: architecture</vt:lpstr>
      <vt:lpstr>USB Device: USBDevice</vt:lpstr>
      <vt:lpstr>USB Device: USB HID</vt:lpstr>
      <vt:lpstr>USB Device: Générique USB HID</vt:lpstr>
      <vt:lpstr>USB Device: Générique USB HID</vt:lpstr>
      <vt:lpstr>USB Device: USB Audio</vt:lpstr>
      <vt:lpstr>USB Device: USB Audio</vt:lpstr>
      <vt:lpstr>USB Device: USB Audio</vt:lpstr>
      <vt:lpstr>USB Device: USB Audio</vt:lpstr>
      <vt:lpstr>Conclusion</vt:lpstr>
      <vt:lpstr>Merci de votre attention!  Des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232</cp:revision>
  <dcterms:created xsi:type="dcterms:W3CDTF">2012-01-11T18:41:48Z</dcterms:created>
  <dcterms:modified xsi:type="dcterms:W3CDTF">2012-02-08T07:43:59Z</dcterms:modified>
</cp:coreProperties>
</file>